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144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1164" y="-139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40" cy="46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3" tIns="46956" rIns="93913" bIns="46956" numCol="1" anchor="t" anchorCtr="0" compatLnSpc="1">
            <a:prstTxWarp prst="textNoShape">
              <a:avLst/>
            </a:prstTxWarp>
          </a:bodyPr>
          <a:lstStyle>
            <a:lvl1pPr defTabSz="93945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36" y="0"/>
            <a:ext cx="3067039" cy="46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3" tIns="46956" rIns="93913" bIns="46956" numCol="1" anchor="t" anchorCtr="0" compatLnSpc="1">
            <a:prstTxWarp prst="textNoShape">
              <a:avLst/>
            </a:prstTxWarp>
          </a:bodyPr>
          <a:lstStyle>
            <a:lvl1pPr algn="r" defTabSz="93945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5542"/>
            <a:ext cx="3067040" cy="46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3" tIns="46956" rIns="93913" bIns="46956" numCol="1" anchor="b" anchorCtr="0" compatLnSpc="1">
            <a:prstTxWarp prst="textNoShape">
              <a:avLst/>
            </a:prstTxWarp>
          </a:bodyPr>
          <a:lstStyle>
            <a:lvl1pPr defTabSz="93945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36" y="8895542"/>
            <a:ext cx="3067039" cy="46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3" tIns="46956" rIns="93913" bIns="46956" numCol="1" anchor="b" anchorCtr="0" compatLnSpc="1">
            <a:prstTxWarp prst="textNoShape">
              <a:avLst/>
            </a:prstTxWarp>
          </a:bodyPr>
          <a:lstStyle>
            <a:lvl1pPr algn="r" defTabSz="939453">
              <a:defRPr sz="1100"/>
            </a:lvl1pPr>
          </a:lstStyle>
          <a:p>
            <a:pPr>
              <a:defRPr/>
            </a:pPr>
            <a:fld id="{927CC778-8C38-49ED-9D06-438AAC1AA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80862" cy="45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0" tIns="46135" rIns="92270" bIns="46135" numCol="1" anchor="t" anchorCtr="0" compatLnSpc="1">
            <a:prstTxWarp prst="textNoShape">
              <a:avLst/>
            </a:prstTxWarp>
          </a:bodyPr>
          <a:lstStyle>
            <a:lvl1pPr defTabSz="924027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3893" y="0"/>
            <a:ext cx="3079325" cy="45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0" tIns="46135" rIns="92270" bIns="46135" numCol="1" anchor="t" anchorCtr="0" compatLnSpc="1">
            <a:prstTxWarp prst="textNoShape">
              <a:avLst/>
            </a:prstTxWarp>
          </a:bodyPr>
          <a:lstStyle>
            <a:lvl1pPr algn="r" defTabSz="924027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6150" y="692150"/>
            <a:ext cx="2652713" cy="353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566" y="4457060"/>
            <a:ext cx="5234087" cy="422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0" tIns="46135" rIns="92270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5668"/>
            <a:ext cx="3080862" cy="45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0" tIns="46135" rIns="92270" bIns="46135" numCol="1" anchor="b" anchorCtr="0" compatLnSpc="1">
            <a:prstTxWarp prst="textNoShape">
              <a:avLst/>
            </a:prstTxWarp>
          </a:bodyPr>
          <a:lstStyle>
            <a:lvl1pPr defTabSz="924027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3893" y="8915668"/>
            <a:ext cx="3079325" cy="45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0" tIns="46135" rIns="92270" bIns="46135" numCol="1" anchor="b" anchorCtr="0" compatLnSpc="1">
            <a:prstTxWarp prst="textNoShape">
              <a:avLst/>
            </a:prstTxWarp>
          </a:bodyPr>
          <a:lstStyle>
            <a:lvl1pPr algn="r" defTabSz="924027">
              <a:defRPr sz="1100"/>
            </a:lvl1pPr>
          </a:lstStyle>
          <a:p>
            <a:pPr>
              <a:defRPr/>
            </a:pPr>
            <a:fld id="{2D86CFD7-45B5-48D1-97D4-DC91F3DB5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87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206B90-40C1-4A30-AB97-EFB8F70B2A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534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022DC-9844-40D3-9D9D-B0CD6CFF1A2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97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B6403-A1EA-4B0B-B694-681295A0F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1C75E-50FF-4276-AA37-3EBF4C4B3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0D9F-5A96-45A4-9863-9E9F07850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E7EFD-7621-477B-B1CC-CC4640B7E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DC927-9F95-40B3-8553-4DF5B6B1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FB7F1-7B9C-4603-8C70-170FA853B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196F8-A4E4-4FAB-A63E-1AACD6687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AEBA-ABA3-4BE0-99B3-862440236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D1F1-FE37-4418-909C-7B5AB0DB1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9E1C-5529-4100-8E96-6F166FAEA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F34BF-EEF7-4656-B33D-ECB53E98D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315F39-C306-45A9-8E12-19C62B538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1093788" y="176213"/>
            <a:ext cx="4929804" cy="12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algn="ctr" defTabSz="1019175" eaLnBrk="0" hangingPunct="0"/>
            <a:r>
              <a:rPr lang="en-US" sz="1800" b="1" i="1" dirty="0">
                <a:latin typeface="Tahoma" pitchFamily="34" charset="0"/>
              </a:rPr>
              <a:t>Sponsorship </a:t>
            </a:r>
            <a:r>
              <a:rPr lang="en-US" sz="1800" b="1" i="1" dirty="0" smtClean="0">
                <a:latin typeface="Tahoma" pitchFamily="34" charset="0"/>
              </a:rPr>
              <a:t>Opportunities</a:t>
            </a:r>
          </a:p>
          <a:p>
            <a:pPr algn="ctr" defTabSz="1019175" eaLnBrk="0" hangingPunct="0"/>
            <a:r>
              <a:rPr lang="en-US" sz="1800" b="1" dirty="0" smtClean="0">
                <a:latin typeface="Tahoma" pitchFamily="34" charset="0"/>
              </a:rPr>
              <a:t>13</a:t>
            </a:r>
            <a:r>
              <a:rPr lang="en-US" sz="2000" b="1" baseline="30000" dirty="0" smtClean="0">
                <a:latin typeface="Tahoma" pitchFamily="34" charset="0"/>
              </a:rPr>
              <a:t>th</a:t>
            </a:r>
            <a:r>
              <a:rPr lang="en-US" sz="2000" b="1" dirty="0" smtClean="0">
                <a:latin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</a:rPr>
              <a:t>Annual St. Gregory’s Golf Outing</a:t>
            </a:r>
          </a:p>
          <a:p>
            <a:pPr algn="ctr" defTabSz="1019175"/>
            <a:r>
              <a:rPr lang="en-US" sz="1600" b="1" dirty="0" smtClean="0">
                <a:latin typeface="Tahoma" pitchFamily="34" charset="0"/>
              </a:rPr>
              <a:t>September 20</a:t>
            </a:r>
            <a:r>
              <a:rPr lang="en-US" sz="1600" b="1" dirty="0" smtClean="0">
                <a:latin typeface="Tahoma" pitchFamily="34" charset="0"/>
              </a:rPr>
              <a:t>, 2016</a:t>
            </a:r>
            <a:endParaRPr lang="en-US" sz="1600" b="1" dirty="0">
              <a:latin typeface="Tahoma" pitchFamily="34" charset="0"/>
            </a:endParaRPr>
          </a:p>
          <a:p>
            <a:pPr algn="ctr" defTabSz="1019175"/>
            <a:r>
              <a:rPr lang="en-US" sz="2000" b="1" dirty="0" err="1" smtClean="0">
                <a:latin typeface="Tahoma" pitchFamily="34" charset="0"/>
              </a:rPr>
              <a:t>Talamore</a:t>
            </a:r>
            <a:r>
              <a:rPr lang="en-US" sz="2000" b="1" dirty="0" smtClean="0">
                <a:latin typeface="Tahoma" pitchFamily="34" charset="0"/>
              </a:rPr>
              <a:t> </a:t>
            </a:r>
            <a:r>
              <a:rPr lang="en-US" sz="2000" b="1" dirty="0" smtClean="0">
                <a:latin typeface="Tahoma" pitchFamily="34" charset="0"/>
              </a:rPr>
              <a:t>Country Club</a:t>
            </a:r>
            <a:endParaRPr lang="en-US" sz="2000" b="1" i="1" dirty="0">
              <a:latin typeface="Tahoma" pitchFamily="34" charset="0"/>
            </a:endParaRPr>
          </a:p>
        </p:txBody>
      </p:sp>
      <p:sp>
        <p:nvSpPr>
          <p:cNvPr id="2051" name="Text Box 18"/>
          <p:cNvSpPr txBox="1">
            <a:spLocks noChangeArrowheads="1"/>
          </p:cNvSpPr>
          <p:nvPr/>
        </p:nvSpPr>
        <p:spPr bwMode="auto">
          <a:xfrm>
            <a:off x="6035040" y="243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52" name="Text Box 339"/>
          <p:cNvSpPr txBox="1">
            <a:spLocks noChangeArrowheads="1"/>
          </p:cNvSpPr>
          <p:nvPr/>
        </p:nvSpPr>
        <p:spPr bwMode="auto">
          <a:xfrm>
            <a:off x="215900" y="8672513"/>
            <a:ext cx="44598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For questions about Sponsorship Opportunities, contact  </a:t>
            </a:r>
            <a:r>
              <a:rPr lang="en-US" sz="1000" dirty="0" smtClean="0"/>
              <a:t>Bill </a:t>
            </a:r>
            <a:r>
              <a:rPr lang="en-US" sz="1000" dirty="0" err="1" smtClean="0"/>
              <a:t>Arthin</a:t>
            </a:r>
            <a:r>
              <a:rPr lang="en-US" sz="1000" dirty="0" smtClean="0"/>
              <a:t> (610)213-5472</a:t>
            </a:r>
            <a:endParaRPr lang="en-US" sz="1000" dirty="0"/>
          </a:p>
        </p:txBody>
      </p:sp>
      <p:graphicFrame>
        <p:nvGraphicFramePr>
          <p:cNvPr id="2395" name="Group 3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03418"/>
              </p:ext>
            </p:extLst>
          </p:nvPr>
        </p:nvGraphicFramePr>
        <p:xfrm>
          <a:off x="268605" y="1458913"/>
          <a:ext cx="6213475" cy="7161849"/>
        </p:xfrm>
        <a:graphic>
          <a:graphicData uri="http://schemas.openxmlformats.org/drawingml/2006/table">
            <a:tbl>
              <a:tblPr/>
              <a:tblGrid>
                <a:gridCol w="1965325"/>
                <a:gridCol w="1141413"/>
                <a:gridCol w="1373187"/>
                <a:gridCol w="1733550"/>
              </a:tblGrid>
              <a:tr h="885825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Event Sponsor ($4,500)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Large sign on display throughout the outing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Includes 4 golfers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Significant reference in event program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75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Breakfast Sponsor ($1,500)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sign during Breakfast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Includes 4 golfers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reference in event program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Lunch Sponsor ($2,000)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sign during Lunch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Includes 4 golfers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reference in event program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70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Hole Sponsorships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sign displayed at the Tee Box or by the Green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reference in event program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marL="457200" marR="0" lvl="1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Gold  </a:t>
                      </a: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($800</a:t>
                      </a: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  <a:p>
                      <a:pPr marL="457200" marR="0" lvl="1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Includes 4 golfers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Silver  </a:t>
                      </a: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($500</a:t>
                      </a: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Includes 2 golfers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Bronze  ($250)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Putting Green Sponsor ($800)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sign at the Putting Green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reference in event program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Includes 2 golfers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Driving Range Sponsor ($800)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sign at the Driving Range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reference in event program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Includes 2 golfers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09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Longest Drive Sponsor ($400)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sign displayed on the Longest Drive Hole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reference in event program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Closest to the Pin Sponsor ($400)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sign displayed on the Closest to the Pin Hole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reference in event program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916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Snack Sponsor ($400)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sign displayed on the Snack Cart throughout the day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Prominent reference in event program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Beverage Sponsor ($400)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sign on display with the beverage of the day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reference in event program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916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Golf Ball Sponsor ($400)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Customized message on each sleeve of golf balls provided to participants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Prominent reference in event program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Gift Bag Sponsor ($400)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Customized message in each of the gift bags provided to participants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Prominent reference in event program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65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Patron ($50)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Reference included in event program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Raffle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(Send item into the Church)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Reference included in event program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86" name="Picture 38" descr="C:\Users\Selverian\AppData\Local\Microsoft\Windows\Temporary Internet Files\Content.IE5\9KZPH5N6\MC9002808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930" y="3312380"/>
            <a:ext cx="694371" cy="1183933"/>
          </a:xfrm>
          <a:prstGeom prst="rect">
            <a:avLst/>
          </a:prstGeom>
          <a:noFill/>
        </p:spPr>
      </p:pic>
      <p:pic>
        <p:nvPicPr>
          <p:cNvPr id="2088" name="Picture 40" descr="C:\Users\Selverian\AppData\Local\Microsoft\Windows\Temporary Internet Files\Content.IE5\9KZPH5N6\MC90003937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1326" y="1178967"/>
            <a:ext cx="988234" cy="113751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626210" y="1941443"/>
            <a:ext cx="607613" cy="186193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en-US" dirty="0" smtClean="0"/>
              <a:t>SGGO 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27"/>
          <p:cNvSpPr txBox="1">
            <a:spLocks noChangeArrowheads="1"/>
          </p:cNvSpPr>
          <p:nvPr/>
        </p:nvSpPr>
        <p:spPr bwMode="auto">
          <a:xfrm>
            <a:off x="381000" y="1524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Tahoma" pitchFamily="34" charset="0"/>
              </a:rPr>
              <a:t>Thank you for supporting the </a:t>
            </a:r>
          </a:p>
          <a:p>
            <a:pPr algn="ctr"/>
            <a:r>
              <a:rPr lang="en-US" dirty="0" smtClean="0">
                <a:latin typeface="Tahoma" pitchFamily="34" charset="0"/>
              </a:rPr>
              <a:t>13</a:t>
            </a:r>
            <a:r>
              <a:rPr lang="en-US" baseline="30000" dirty="0" smtClean="0">
                <a:latin typeface="Tahoma" pitchFamily="34" charset="0"/>
              </a:rPr>
              <a:t>th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Annual St. Gregory’s Golf Outing</a:t>
            </a:r>
          </a:p>
        </p:txBody>
      </p:sp>
      <p:sp>
        <p:nvSpPr>
          <p:cNvPr id="3075" name="Text Box 1028"/>
          <p:cNvSpPr txBox="1">
            <a:spLocks noChangeArrowheads="1"/>
          </p:cNvSpPr>
          <p:nvPr/>
        </p:nvSpPr>
        <p:spPr bwMode="auto">
          <a:xfrm>
            <a:off x="3299460" y="1093009"/>
            <a:ext cx="33528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300" dirty="0">
                <a:latin typeface="Tahoma" pitchFamily="34" charset="0"/>
              </a:rPr>
              <a:t>Please mail your payment and completed form </a:t>
            </a:r>
            <a:r>
              <a:rPr lang="en-US" sz="1300" dirty="0" smtClean="0">
                <a:latin typeface="Tahoma" pitchFamily="34" charset="0"/>
              </a:rPr>
              <a:t>by August</a:t>
            </a:r>
            <a:r>
              <a:rPr lang="en-US" sz="1300" b="1" dirty="0" smtClean="0">
                <a:latin typeface="Tahoma" pitchFamily="34" charset="0"/>
              </a:rPr>
              <a:t> </a:t>
            </a:r>
            <a:r>
              <a:rPr lang="en-US" sz="1300" b="1" dirty="0" smtClean="0">
                <a:latin typeface="Tahoma" pitchFamily="34" charset="0"/>
              </a:rPr>
              <a:t>5</a:t>
            </a:r>
            <a:r>
              <a:rPr lang="en-US" sz="1300" b="1" baseline="30000" dirty="0" smtClean="0">
                <a:latin typeface="Tahoma" pitchFamily="34" charset="0"/>
              </a:rPr>
              <a:t>th</a:t>
            </a:r>
            <a:r>
              <a:rPr lang="en-US" sz="1300" dirty="0" smtClean="0">
                <a:latin typeface="Tahoma" pitchFamily="34" charset="0"/>
              </a:rPr>
              <a:t> </a:t>
            </a:r>
            <a:r>
              <a:rPr lang="en-US" sz="1300" dirty="0">
                <a:latin typeface="Tahoma" pitchFamily="34" charset="0"/>
              </a:rPr>
              <a:t>to:</a:t>
            </a:r>
          </a:p>
          <a:p>
            <a:pPr algn="ctr" eaLnBrk="0" hangingPunct="0"/>
            <a:r>
              <a:rPr lang="en-US" sz="1300" b="1" dirty="0">
                <a:latin typeface="Tahoma" pitchFamily="34" charset="0"/>
              </a:rPr>
              <a:t>St. Gregory’s Armenian Church</a:t>
            </a:r>
          </a:p>
          <a:p>
            <a:pPr algn="ctr" eaLnBrk="0" hangingPunct="0"/>
            <a:r>
              <a:rPr lang="en-US" sz="1300" dirty="0">
                <a:latin typeface="Tahoma" pitchFamily="34" charset="0"/>
              </a:rPr>
              <a:t>8701 Ridge Avenue</a:t>
            </a:r>
          </a:p>
          <a:p>
            <a:pPr algn="ctr" eaLnBrk="0" hangingPunct="0"/>
            <a:r>
              <a:rPr lang="en-US" sz="1300" dirty="0">
                <a:latin typeface="Tahoma" pitchFamily="34" charset="0"/>
              </a:rPr>
              <a:t>Philadelphia, PA 19128</a:t>
            </a:r>
          </a:p>
          <a:p>
            <a:pPr algn="ctr" eaLnBrk="0" hangingPunct="0"/>
            <a:r>
              <a:rPr lang="en-US" sz="1300" dirty="0">
                <a:latin typeface="Tahoma" pitchFamily="34" charset="0"/>
              </a:rPr>
              <a:t>Attn:  Golf Outing</a:t>
            </a:r>
          </a:p>
          <a:p>
            <a:pPr algn="ctr" eaLnBrk="0" hangingPunct="0">
              <a:lnSpc>
                <a:spcPct val="50000"/>
              </a:lnSpc>
            </a:pPr>
            <a:endParaRPr lang="en-US" sz="1300" dirty="0">
              <a:latin typeface="Tahoma" pitchFamily="34" charset="0"/>
            </a:endParaRPr>
          </a:p>
          <a:p>
            <a:pPr algn="ctr" eaLnBrk="0" hangingPunct="0"/>
            <a:r>
              <a:rPr lang="en-US" sz="1300" dirty="0">
                <a:latin typeface="Tahoma" pitchFamily="34" charset="0"/>
              </a:rPr>
              <a:t>Or</a:t>
            </a:r>
          </a:p>
          <a:p>
            <a:pPr algn="ctr" eaLnBrk="0" hangingPunct="0">
              <a:lnSpc>
                <a:spcPct val="50000"/>
              </a:lnSpc>
            </a:pPr>
            <a:endParaRPr lang="en-US" sz="1300" dirty="0">
              <a:latin typeface="Tahoma" pitchFamily="34" charset="0"/>
            </a:endParaRPr>
          </a:p>
          <a:p>
            <a:pPr algn="ctr" eaLnBrk="0" hangingPunct="0"/>
            <a:r>
              <a:rPr lang="en-US" sz="1300" dirty="0">
                <a:latin typeface="Tahoma" pitchFamily="34" charset="0"/>
              </a:rPr>
              <a:t>Get additional information and register online at</a:t>
            </a:r>
          </a:p>
          <a:p>
            <a:pPr algn="ctr" eaLnBrk="0" hangingPunct="0"/>
            <a:r>
              <a:rPr lang="en-US" sz="1300" b="1" dirty="0">
                <a:latin typeface="Tahoma" pitchFamily="34" charset="0"/>
                <a:cs typeface="Arial" charset="0"/>
              </a:rPr>
              <a:t>www.saintgregory-philly.org</a:t>
            </a:r>
            <a:endParaRPr lang="en-US" sz="1300" b="1" dirty="0">
              <a:latin typeface="Tahoma" pitchFamily="34" charset="0"/>
            </a:endParaRPr>
          </a:p>
          <a:p>
            <a:pPr algn="ctr" eaLnBrk="0" hangingPunct="0"/>
            <a:r>
              <a:rPr lang="en-US" sz="1300" dirty="0">
                <a:latin typeface="Tahoma" pitchFamily="34" charset="0"/>
                <a:cs typeface="Arial" charset="0"/>
              </a:rPr>
              <a:t>***Please specify your donation details in the “Payment For” box***</a:t>
            </a:r>
          </a:p>
        </p:txBody>
      </p:sp>
      <p:graphicFrame>
        <p:nvGraphicFramePr>
          <p:cNvPr id="7270" name="Group 1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986643"/>
              </p:ext>
            </p:extLst>
          </p:nvPr>
        </p:nvGraphicFramePr>
        <p:xfrm>
          <a:off x="304900" y="4628228"/>
          <a:ext cx="6172200" cy="39624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1981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Gold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($800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Silver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($500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Bronze ($250)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87" name="Group 1143"/>
          <p:cNvGraphicFramePr>
            <a:graphicFrameLocks noGrp="1"/>
          </p:cNvGraphicFramePr>
          <p:nvPr/>
        </p:nvGraphicFramePr>
        <p:xfrm>
          <a:off x="304800" y="3810000"/>
          <a:ext cx="6172200" cy="652272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</a:tblGrid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($4,500)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Lunch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($2,000)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Breakfast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($1,500)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3" name="Line 1059"/>
          <p:cNvSpPr>
            <a:spLocks noChangeShapeType="1"/>
          </p:cNvSpPr>
          <p:nvPr/>
        </p:nvSpPr>
        <p:spPr bwMode="auto">
          <a:xfrm>
            <a:off x="304800" y="1676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1060"/>
          <p:cNvSpPr>
            <a:spLocks noChangeShapeType="1"/>
          </p:cNvSpPr>
          <p:nvPr/>
        </p:nvSpPr>
        <p:spPr bwMode="auto">
          <a:xfrm>
            <a:off x="304800" y="213995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1061"/>
          <p:cNvSpPr>
            <a:spLocks noChangeShapeType="1"/>
          </p:cNvSpPr>
          <p:nvPr/>
        </p:nvSpPr>
        <p:spPr bwMode="auto">
          <a:xfrm>
            <a:off x="304800" y="2662238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Text Box 1062"/>
          <p:cNvSpPr txBox="1">
            <a:spLocks noChangeArrowheads="1"/>
          </p:cNvSpPr>
          <p:nvPr/>
        </p:nvSpPr>
        <p:spPr bwMode="auto">
          <a:xfrm>
            <a:off x="517525" y="933450"/>
            <a:ext cx="2320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Contact </a:t>
            </a:r>
            <a:r>
              <a:rPr lang="en-US" sz="1800">
                <a:latin typeface="Tahoma" pitchFamily="34" charset="0"/>
              </a:rPr>
              <a:t>Information</a:t>
            </a:r>
          </a:p>
        </p:txBody>
      </p:sp>
      <p:sp>
        <p:nvSpPr>
          <p:cNvPr id="3097" name="Text Box 1063"/>
          <p:cNvSpPr txBox="1">
            <a:spLocks noChangeArrowheads="1"/>
          </p:cNvSpPr>
          <p:nvPr/>
        </p:nvSpPr>
        <p:spPr bwMode="auto">
          <a:xfrm>
            <a:off x="246063" y="1443038"/>
            <a:ext cx="5277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folHlink"/>
                </a:solidFill>
              </a:rPr>
              <a:t>Name:</a:t>
            </a:r>
          </a:p>
        </p:txBody>
      </p:sp>
      <p:sp>
        <p:nvSpPr>
          <p:cNvPr id="3098" name="Text Box 1064"/>
          <p:cNvSpPr txBox="1">
            <a:spLocks noChangeArrowheads="1"/>
          </p:cNvSpPr>
          <p:nvPr/>
        </p:nvSpPr>
        <p:spPr bwMode="auto">
          <a:xfrm>
            <a:off x="228600" y="1911350"/>
            <a:ext cx="6415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Address:</a:t>
            </a:r>
          </a:p>
        </p:txBody>
      </p:sp>
      <p:sp>
        <p:nvSpPr>
          <p:cNvPr id="3099" name="Text Box 1065"/>
          <p:cNvSpPr txBox="1">
            <a:spLocks noChangeArrowheads="1"/>
          </p:cNvSpPr>
          <p:nvPr/>
        </p:nvSpPr>
        <p:spPr bwMode="auto">
          <a:xfrm>
            <a:off x="228600" y="2438400"/>
            <a:ext cx="9092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City/State/Zip</a:t>
            </a:r>
          </a:p>
        </p:txBody>
      </p:sp>
      <p:sp>
        <p:nvSpPr>
          <p:cNvPr id="3100" name="Line 1066"/>
          <p:cNvSpPr>
            <a:spLocks noChangeShapeType="1"/>
          </p:cNvSpPr>
          <p:nvPr/>
        </p:nvSpPr>
        <p:spPr bwMode="auto">
          <a:xfrm>
            <a:off x="304800" y="3167063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Text Box 1067"/>
          <p:cNvSpPr txBox="1">
            <a:spLocks noChangeArrowheads="1"/>
          </p:cNvSpPr>
          <p:nvPr/>
        </p:nvSpPr>
        <p:spPr bwMode="auto">
          <a:xfrm>
            <a:off x="228600" y="2955925"/>
            <a:ext cx="5052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Phone</a:t>
            </a:r>
          </a:p>
        </p:txBody>
      </p:sp>
      <p:graphicFrame>
        <p:nvGraphicFramePr>
          <p:cNvPr id="7272" name="Group 1128"/>
          <p:cNvGraphicFramePr>
            <a:graphicFrameLocks noGrp="1"/>
          </p:cNvGraphicFramePr>
          <p:nvPr/>
        </p:nvGraphicFramePr>
        <p:xfrm>
          <a:off x="304800" y="5111750"/>
          <a:ext cx="6172200" cy="1524000"/>
        </p:xfrm>
        <a:graphic>
          <a:graphicData uri="http://schemas.openxmlformats.org/drawingml/2006/table">
            <a:tbl>
              <a:tblPr/>
              <a:tblGrid>
                <a:gridCol w="3352800"/>
                <a:gridCol w="28194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Putting Green ($800)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Driving Range ($800)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Longest Drive ($400)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Closest to the Pin ($400)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Beverage ($400)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Snack ($400)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Golf Ball ($400)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Gift Bag ($400)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Patron ($50)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Raffle (send item to Church)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33" name="Group 1089"/>
          <p:cNvGraphicFramePr>
            <a:graphicFrameLocks noGrp="1"/>
          </p:cNvGraphicFramePr>
          <p:nvPr/>
        </p:nvGraphicFramePr>
        <p:xfrm>
          <a:off x="304800" y="6629400"/>
          <a:ext cx="6172200" cy="457200"/>
        </p:xfrm>
        <a:graphic>
          <a:graphicData uri="http://schemas.openxmlformats.org/drawingml/2006/table">
            <a:tbl>
              <a:tblPr/>
              <a:tblGrid>
                <a:gridCol w="6172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Please contact me regarding other Sponsorship Opportunities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6" name="Text Box 1090"/>
          <p:cNvSpPr txBox="1">
            <a:spLocks noChangeArrowheads="1"/>
          </p:cNvSpPr>
          <p:nvPr/>
        </p:nvSpPr>
        <p:spPr bwMode="auto">
          <a:xfrm>
            <a:off x="1746250" y="7542213"/>
            <a:ext cx="464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 defTabSz="1019175" eaLnBrk="0" hangingPunct="0"/>
            <a:r>
              <a:rPr lang="en-US" sz="1200">
                <a:latin typeface="Tahoma" pitchFamily="34" charset="0"/>
              </a:rPr>
              <a:t>Either include business card or a personalized message below </a:t>
            </a:r>
          </a:p>
          <a:p>
            <a:pPr algn="ctr" defTabSz="1019175" eaLnBrk="0" hangingPunct="0"/>
            <a:r>
              <a:rPr lang="en-US" sz="1200">
                <a:latin typeface="Tahoma" pitchFamily="34" charset="0"/>
              </a:rPr>
              <a:t>(e.g., “In Memory Of”) that you want included on the sign</a:t>
            </a:r>
          </a:p>
        </p:txBody>
      </p:sp>
      <p:sp>
        <p:nvSpPr>
          <p:cNvPr id="3117" name="Text Box 1091"/>
          <p:cNvSpPr txBox="1">
            <a:spLocks noChangeArrowheads="1"/>
          </p:cNvSpPr>
          <p:nvPr/>
        </p:nvSpPr>
        <p:spPr bwMode="auto">
          <a:xfrm>
            <a:off x="1643063" y="8747125"/>
            <a:ext cx="4946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ahoma" pitchFamily="34" charset="0"/>
              </a:rPr>
              <a:t>All donations are tax deductible according to Section 501(c)(3) of the IRS Tax Code. </a:t>
            </a:r>
          </a:p>
        </p:txBody>
      </p:sp>
      <p:sp>
        <p:nvSpPr>
          <p:cNvPr id="3118" name="Line 1092"/>
          <p:cNvSpPr>
            <a:spLocks noChangeShapeType="1"/>
          </p:cNvSpPr>
          <p:nvPr/>
        </p:nvSpPr>
        <p:spPr bwMode="auto">
          <a:xfrm>
            <a:off x="1974850" y="8328025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9" name="Line 1093"/>
          <p:cNvSpPr>
            <a:spLocks noChangeShapeType="1"/>
          </p:cNvSpPr>
          <p:nvPr/>
        </p:nvSpPr>
        <p:spPr bwMode="auto">
          <a:xfrm>
            <a:off x="1974850" y="8709025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277" name="Group 1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67142"/>
              </p:ext>
            </p:extLst>
          </p:nvPr>
        </p:nvGraphicFramePr>
        <p:xfrm>
          <a:off x="304800" y="4463851"/>
          <a:ext cx="6169890" cy="330200"/>
        </p:xfrm>
        <a:graphic>
          <a:graphicData uri="http://schemas.openxmlformats.org/drawingml/2006/table">
            <a:tbl>
              <a:tblPr/>
              <a:tblGrid>
                <a:gridCol w="616989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Hole Sponsorships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25" name="Line 1129"/>
          <p:cNvSpPr>
            <a:spLocks noChangeShapeType="1"/>
          </p:cNvSpPr>
          <p:nvPr/>
        </p:nvSpPr>
        <p:spPr bwMode="auto">
          <a:xfrm>
            <a:off x="304800" y="3581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" name="Text Box 1130"/>
          <p:cNvSpPr txBox="1">
            <a:spLocks noChangeArrowheads="1"/>
          </p:cNvSpPr>
          <p:nvPr/>
        </p:nvSpPr>
        <p:spPr bwMode="auto">
          <a:xfrm>
            <a:off x="228600" y="3363913"/>
            <a:ext cx="5277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e-Mail</a:t>
            </a:r>
          </a:p>
        </p:txBody>
      </p:sp>
      <p:graphicFrame>
        <p:nvGraphicFramePr>
          <p:cNvPr id="7288" name="Group 1144"/>
          <p:cNvGraphicFramePr>
            <a:graphicFrameLocks noGrp="1"/>
          </p:cNvGraphicFramePr>
          <p:nvPr/>
        </p:nvGraphicFramePr>
        <p:xfrm>
          <a:off x="304800" y="7086600"/>
          <a:ext cx="6172200" cy="439738"/>
        </p:xfrm>
        <a:graphic>
          <a:graphicData uri="http://schemas.openxmlformats.org/drawingml/2006/table">
            <a:tbl>
              <a:tblPr/>
              <a:tblGrid>
                <a:gridCol w="61722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 am interested in playing golf, please contact 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33" name="Picture 1148" descr="C:\Documents and Settings\Selverian\Local Settings\Temporary Internet Files\Content.IE5\NQNO46NY\MCj035789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7646988"/>
            <a:ext cx="12827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152400" y="167640"/>
            <a:ext cx="6598920" cy="885444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565</Words>
  <Application>Microsoft Office PowerPoint</Application>
  <PresentationFormat>On-screen Show (4:3)</PresentationFormat>
  <Paragraphs>102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Anne M</cp:lastModifiedBy>
  <cp:revision>59</cp:revision>
  <cp:lastPrinted>2016-05-05T19:30:26Z</cp:lastPrinted>
  <dcterms:created xsi:type="dcterms:W3CDTF">2006-02-22T03:05:35Z</dcterms:created>
  <dcterms:modified xsi:type="dcterms:W3CDTF">2016-05-05T19:30:30Z</dcterms:modified>
</cp:coreProperties>
</file>